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2.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charts/chart5.xml" ContentType="application/vnd.openxmlformats-officedocument.drawingml.chart+xml"/>
  <Override PartName="/ppt/theme/themeOverride4.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notesSlides/notesSlide16.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drawings/drawing1.xml" ContentType="application/vnd.openxmlformats-officedocument.drawingml.chartshape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notesSlides/notesSlide20.xml" ContentType="application/vnd.openxmlformats-officedocument.presentationml.notesSlide+xml"/>
  <Override PartName="/ppt/charts/chart10.xml" ContentType="application/vnd.openxmlformats-officedocument.drawingml.chart+xml"/>
  <Override PartName="/ppt/theme/themeOverride9.xml" ContentType="application/vnd.openxmlformats-officedocument.themeOverride+xml"/>
  <Override PartName="/ppt/drawings/drawing2.xml" ContentType="application/vnd.openxmlformats-officedocument.drawingml.chartshape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4" r:id="rId1"/>
  </p:sldMasterIdLst>
  <p:notesMasterIdLst>
    <p:notesMasterId r:id="rId55"/>
  </p:notesMasterIdLst>
  <p:handoutMasterIdLst>
    <p:handoutMasterId r:id="rId56"/>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316" r:id="rId14"/>
    <p:sldId id="299" r:id="rId15"/>
    <p:sldId id="328" r:id="rId16"/>
    <p:sldId id="330" r:id="rId17"/>
    <p:sldId id="332" r:id="rId18"/>
    <p:sldId id="309" r:id="rId19"/>
    <p:sldId id="306" r:id="rId20"/>
    <p:sldId id="307" r:id="rId21"/>
    <p:sldId id="308" r:id="rId22"/>
    <p:sldId id="273" r:id="rId23"/>
    <p:sldId id="274" r:id="rId24"/>
    <p:sldId id="291" r:id="rId25"/>
    <p:sldId id="327" r:id="rId26"/>
    <p:sldId id="333" r:id="rId27"/>
    <p:sldId id="300" r:id="rId28"/>
    <p:sldId id="301" r:id="rId29"/>
    <p:sldId id="298" r:id="rId30"/>
    <p:sldId id="284" r:id="rId31"/>
    <p:sldId id="270" r:id="rId32"/>
    <p:sldId id="286" r:id="rId33"/>
    <p:sldId id="283" r:id="rId34"/>
    <p:sldId id="260" r:id="rId35"/>
    <p:sldId id="280" r:id="rId36"/>
    <p:sldId id="275" r:id="rId37"/>
    <p:sldId id="313" r:id="rId38"/>
    <p:sldId id="319" r:id="rId39"/>
    <p:sldId id="320" r:id="rId40"/>
    <p:sldId id="294" r:id="rId41"/>
    <p:sldId id="303" r:id="rId42"/>
    <p:sldId id="311" r:id="rId43"/>
    <p:sldId id="305" r:id="rId44"/>
    <p:sldId id="312" r:id="rId45"/>
    <p:sldId id="265" r:id="rId46"/>
    <p:sldId id="318" r:id="rId47"/>
    <p:sldId id="315" r:id="rId48"/>
    <p:sldId id="314" r:id="rId49"/>
    <p:sldId id="304" r:id="rId50"/>
    <p:sldId id="264" r:id="rId51"/>
    <p:sldId id="289" r:id="rId52"/>
    <p:sldId id="268" r:id="rId53"/>
    <p:sldId id="287" r:id="rId5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83820" autoAdjust="0"/>
  </p:normalViewPr>
  <p:slideViewPr>
    <p:cSldViewPr>
      <p:cViewPr>
        <p:scale>
          <a:sx n="100" d="100"/>
          <a:sy n="100" d="100"/>
        </p:scale>
        <p:origin x="-264" y="144"/>
      </p:cViewPr>
      <p:guideLst>
        <p:guide orient="horz" pos="2160"/>
        <p:guide pos="2880"/>
      </p:guideLst>
    </p:cSldViewPr>
  </p:slideViewPr>
  <p:outlineViewPr>
    <p:cViewPr>
      <p:scale>
        <a:sx n="33" d="100"/>
        <a:sy n="33" d="100"/>
      </p:scale>
      <p:origin x="0" y="1734"/>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3" Type="http://schemas.openxmlformats.org/officeDocument/2006/relationships/chartUserShapes" Target="../drawings/drawing2.xml"/><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5.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ysClr val="windowText" lastClr="00000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00B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90697088"/>
        <c:axId val="110958080"/>
      </c:lineChart>
      <c:catAx>
        <c:axId val="90697088"/>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10958080"/>
        <c:crosses val="autoZero"/>
        <c:auto val="1"/>
        <c:lblAlgn val="ctr"/>
        <c:lblOffset val="100"/>
        <c:tickLblSkip val="500"/>
        <c:tickMarkSkip val="500"/>
        <c:noMultiLvlLbl val="0"/>
      </c:catAx>
      <c:valAx>
        <c:axId val="11095808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90697088"/>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16045312"/>
        <c:axId val="116047232"/>
      </c:lineChart>
      <c:catAx>
        <c:axId val="11604531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116047232"/>
        <c:crosses val="autoZero"/>
        <c:auto val="1"/>
        <c:lblAlgn val="ctr"/>
        <c:lblOffset val="100"/>
        <c:tickLblSkip val="10"/>
        <c:tickMarkSkip val="10"/>
        <c:noMultiLvlLbl val="0"/>
      </c:catAx>
      <c:valAx>
        <c:axId val="11604723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11604531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userShapes r:id="rId3"/>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00B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118079872"/>
        <c:axId val="118081792"/>
      </c:lineChart>
      <c:catAx>
        <c:axId val="118079872"/>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18081792"/>
        <c:crosses val="autoZero"/>
        <c:auto val="1"/>
        <c:lblAlgn val="ctr"/>
        <c:lblOffset val="100"/>
        <c:tickLblSkip val="10"/>
        <c:tickMarkSkip val="10"/>
        <c:noMultiLvlLbl val="0"/>
      </c:catAx>
      <c:valAx>
        <c:axId val="118081792"/>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18079872"/>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ysClr val="windowText" lastClr="00000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00B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44088704"/>
        <c:axId val="65467904"/>
      </c:lineChart>
      <c:catAx>
        <c:axId val="44088704"/>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65467904"/>
        <c:crosses val="autoZero"/>
        <c:auto val="1"/>
        <c:lblAlgn val="ctr"/>
        <c:lblOffset val="100"/>
        <c:tickLblSkip val="10"/>
        <c:tickMarkSkip val="10"/>
        <c:noMultiLvlLbl val="0"/>
      </c:catAx>
      <c:valAx>
        <c:axId val="65467904"/>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44088704"/>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chemeClr val="tx1"/>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62788352"/>
        <c:axId val="62914944"/>
      </c:lineChart>
      <c:catAx>
        <c:axId val="62788352"/>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62914944"/>
        <c:crosses val="autoZero"/>
        <c:auto val="1"/>
        <c:lblAlgn val="ctr"/>
        <c:lblOffset val="100"/>
        <c:tickLblSkip val="10"/>
        <c:tickMarkSkip val="10"/>
        <c:noMultiLvlLbl val="0"/>
      </c:catAx>
      <c:valAx>
        <c:axId val="62914944"/>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62788352"/>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ysClr val="windowText" lastClr="00000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68337664"/>
        <c:axId val="68339584"/>
      </c:lineChart>
      <c:catAx>
        <c:axId val="68337664"/>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68339584"/>
        <c:crosses val="autoZero"/>
        <c:auto val="1"/>
        <c:lblAlgn val="ctr"/>
        <c:lblOffset val="100"/>
        <c:tickLblSkip val="10"/>
        <c:tickMarkSkip val="10"/>
        <c:noMultiLvlLbl val="0"/>
      </c:catAx>
      <c:valAx>
        <c:axId val="68339584"/>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68337664"/>
        <c:crosses val="autoZero"/>
        <c:crossBetween val="midCat"/>
      </c:valAx>
    </c:plotArea>
    <c:legend>
      <c:legendPos val="t"/>
      <c:legendEntry>
        <c:idx val="2"/>
        <c:delete val="1"/>
      </c:legendEntry>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00B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06414080"/>
        <c:axId val="106416000"/>
      </c:lineChart>
      <c:catAx>
        <c:axId val="10641408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06416000"/>
        <c:crosses val="autoZero"/>
        <c:auto val="1"/>
        <c:lblAlgn val="ctr"/>
        <c:lblOffset val="100"/>
        <c:tickLblSkip val="50"/>
        <c:tickMarkSkip val="10"/>
        <c:noMultiLvlLbl val="0"/>
      </c:catAx>
      <c:valAx>
        <c:axId val="106416000"/>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06414080"/>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00B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06284544"/>
        <c:axId val="106286464"/>
      </c:lineChart>
      <c:catAx>
        <c:axId val="10628454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06286464"/>
        <c:crosses val="autoZero"/>
        <c:auto val="1"/>
        <c:lblAlgn val="ctr"/>
        <c:lblOffset val="100"/>
        <c:tickLblSkip val="50"/>
        <c:tickMarkSkip val="10"/>
        <c:noMultiLvlLbl val="0"/>
      </c:catAx>
      <c:valAx>
        <c:axId val="106286464"/>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06284544"/>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hasImmunity!$B$1</c:f>
              <c:strCache>
                <c:ptCount val="1"/>
                <c:pt idx="0">
                  <c:v>1ウイルス感染者</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2ウイルス感染者</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5247360"/>
        <c:axId val="115253632"/>
      </c:lineChart>
      <c:catAx>
        <c:axId val="11524736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15253632"/>
        <c:crosses val="autoZero"/>
        <c:auto val="1"/>
        <c:lblAlgn val="ctr"/>
        <c:lblOffset val="100"/>
        <c:tickLblSkip val="10"/>
        <c:tickMarkSkip val="10"/>
        <c:noMultiLvlLbl val="0"/>
      </c:catAx>
      <c:valAx>
        <c:axId val="11525363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15247360"/>
        <c:crosses val="autoZero"/>
        <c:crossBetween val="between"/>
      </c:valAx>
    </c:plotArea>
    <c:legend>
      <c:legendPos val="t"/>
      <c:legendEntry>
        <c:idx val="2"/>
        <c:delete val="1"/>
      </c:legendEntry>
      <c:layout/>
      <c:overlay val="0"/>
      <c:txPr>
        <a:bodyPr/>
        <a:lstStyle/>
        <a:p>
          <a:pPr>
            <a:defRPr sz="20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1456640"/>
        <c:axId val="111458560"/>
      </c:lineChart>
      <c:catAx>
        <c:axId val="111456640"/>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1600"/>
            </a:pPr>
            <a:endParaRPr lang="ja-JP"/>
          </a:p>
        </c:txPr>
        <c:crossAx val="111458560"/>
        <c:crosses val="autoZero"/>
        <c:auto val="1"/>
        <c:lblAlgn val="ctr"/>
        <c:lblOffset val="100"/>
        <c:tickLblSkip val="10"/>
        <c:tickMarkSkip val="10"/>
        <c:noMultiLvlLbl val="0"/>
      </c:catAx>
      <c:valAx>
        <c:axId val="111458560"/>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111456640"/>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2.xml><?xml version="1.0" encoding="utf-8"?>
<c:userShapes xmlns:c="http://schemas.openxmlformats.org/drawingml/2006/chart">
  <cdr:relSizeAnchor xmlns:cdr="http://schemas.openxmlformats.org/drawingml/2006/chartDrawing">
    <cdr:from>
      <cdr:x>0.13996</cdr:x>
      <cdr:y>0.17996</cdr:y>
    </cdr:from>
    <cdr:to>
      <cdr:x>0.13996</cdr:x>
      <cdr:y>0.82004</cdr:y>
    </cdr:to>
    <cdr:cxnSp macro="">
      <cdr:nvCxnSpPr>
        <cdr:cNvPr id="5" name="直線矢印コネクタ 4"/>
        <cdr:cNvCxnSpPr/>
      </cdr:nvCxnSpPr>
      <cdr:spPr>
        <a:xfrm xmlns:a="http://schemas.openxmlformats.org/drawingml/2006/main" flipV="1">
          <a:off x="1259640" y="971808"/>
          <a:ext cx="0" cy="3456384"/>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2014/2/13</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37.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最後の方は、振動しています。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41755643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50</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52</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97976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10745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77176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462300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60987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653915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204402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5358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30291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896929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562733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2014/2/13</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780542"/>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3103389196"/>
              </p:ext>
            </p:extLst>
          </p:nvPr>
        </p:nvGraphicFramePr>
        <p:xfrm>
          <a:off x="443626" y="2438400"/>
          <a:ext cx="8256748" cy="1981200"/>
        </p:xfrm>
        <a:graphic>
          <a:graphicData uri="http://schemas.openxmlformats.org/drawingml/2006/table">
            <a:tbl>
              <a:tblPr firstRow="1" bandRow="1">
                <a:tableStyleId>{69C7853C-536D-4A76-A0AE-DD22124D55A5}</a:tableStyleId>
              </a:tblPr>
              <a:tblGrid>
                <a:gridCol w="2904238"/>
                <a:gridCol w="5352510"/>
              </a:tblGrid>
              <a:tr h="370840">
                <a:tc>
                  <a:txBody>
                    <a:bodyPr/>
                    <a:lstStyle/>
                    <a:p>
                      <a:pPr algn="ctr"/>
                      <a:r>
                        <a:rPr kumimoji="1" lang="ja-JP" altLang="en-US" sz="2800" dirty="0" smtClean="0"/>
                        <a:t>パターン</a:t>
                      </a:r>
                      <a:endParaRPr kumimoji="1" lang="ja-JP" altLang="en-US" sz="2800" dirty="0"/>
                    </a:p>
                  </a:txBody>
                  <a:tcPr anchor="ctr"/>
                </a:tc>
                <a:tc>
                  <a:txBody>
                    <a:bodyPr/>
                    <a:lstStyle/>
                    <a:p>
                      <a:pPr algn="ctr"/>
                      <a:r>
                        <a:rPr kumimoji="1" lang="ja-JP" altLang="en-US" sz="2800" dirty="0" smtClean="0"/>
                        <a:t>グラフの特徴</a:t>
                      </a:r>
                      <a:endParaRPr kumimoji="1" lang="ja-JP" altLang="en-US" sz="2800" dirty="0"/>
                    </a:p>
                  </a:txBody>
                  <a:tcPr anchor="ctr"/>
                </a:tc>
              </a:tr>
              <a:tr h="370840">
                <a:tc>
                  <a:txBody>
                    <a:bodyPr/>
                    <a:lstStyle/>
                    <a:p>
                      <a:pPr algn="ctr"/>
                      <a:r>
                        <a:rPr kumimoji="1" lang="ja-JP" altLang="en-US" sz="2800" dirty="0" smtClean="0"/>
                        <a:t>振動</a:t>
                      </a:r>
                      <a:endParaRPr kumimoji="1" lang="ja-JP" altLang="en-US" sz="2800" dirty="0"/>
                    </a:p>
                  </a:txBody>
                  <a:tcPr anchor="ctr"/>
                </a:tc>
                <a:tc>
                  <a:txBody>
                    <a:bodyPr/>
                    <a:lstStyle/>
                    <a:p>
                      <a:pPr algn="l"/>
                      <a:r>
                        <a:rPr kumimoji="1" lang="ja-JP" altLang="en-US" sz="2800" dirty="0" smtClean="0"/>
                        <a:t>感染者、免疫獲得者が振動する。</a:t>
                      </a:r>
                      <a:endParaRPr kumimoji="1" lang="ja-JP" altLang="en-US" sz="2800" dirty="0"/>
                    </a:p>
                  </a:txBody>
                  <a:tcPr anchor="ctr"/>
                </a:tc>
              </a:tr>
              <a:tr h="370840">
                <a:tc>
                  <a:txBody>
                    <a:bodyPr/>
                    <a:lstStyle/>
                    <a:p>
                      <a:pPr algn="ctr"/>
                      <a:r>
                        <a:rPr kumimoji="1" lang="ja-JP" altLang="en-US" sz="2800" dirty="0" smtClean="0"/>
                        <a:t>オーバーラップ</a:t>
                      </a:r>
                      <a:endParaRPr kumimoji="1" lang="ja-JP" altLang="en-US" sz="2800" dirty="0"/>
                    </a:p>
                  </a:txBody>
                  <a:tcPr anchor="ctr"/>
                </a:tc>
                <a:tc>
                  <a:txBody>
                    <a:bodyPr/>
                    <a:lstStyle/>
                    <a:p>
                      <a:pPr algn="l"/>
                      <a:r>
                        <a:rPr kumimoji="1" lang="ja-JP" altLang="en-US" sz="2800" dirty="0" smtClean="0"/>
                        <a:t>全ウイルスに対する免疫獲得者が増えていく。</a:t>
                      </a:r>
                      <a:endParaRPr kumimoji="1" lang="ja-JP" altLang="en-US" sz="2800"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10</a:t>
            </a:fld>
            <a:endParaRPr kumimoji="1" lang="ja-JP" altLang="en-US"/>
          </a:p>
        </p:txBody>
      </p:sp>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36326885"/>
              </p:ext>
            </p:extLst>
          </p:nvPr>
        </p:nvGraphicFramePr>
        <p:xfrm>
          <a:off x="446956" y="2204864"/>
          <a:ext cx="8250088" cy="2706112"/>
        </p:xfrm>
        <a:graphic>
          <a:graphicData uri="http://schemas.openxmlformats.org/drawingml/2006/table">
            <a:tbl>
              <a:tblPr firstRow="1" bandRow="1">
                <a:tableStyleId>{69C7853C-536D-4A76-A0AE-DD22124D55A5}</a:tableStyleId>
              </a:tblPr>
              <a:tblGrid>
                <a:gridCol w="2057400"/>
                <a:gridCol w="1504254"/>
                <a:gridCol w="4688434"/>
              </a:tblGrid>
              <a:tr h="370840">
                <a:tc>
                  <a:txBody>
                    <a:bodyPr/>
                    <a:lstStyle/>
                    <a:p>
                      <a:pPr algn="ctr"/>
                      <a:endParaRPr kumimoji="1" lang="ja-JP" altLang="en-US" sz="2800" b="1" i="0" u="none" dirty="0">
                        <a:effectLst/>
                      </a:endParaRPr>
                    </a:p>
                  </a:txBody>
                  <a:tcPr anchor="ctr"/>
                </a:tc>
                <a:tc gridSpan="2">
                  <a:txBody>
                    <a:bodyPr/>
                    <a:lstStyle/>
                    <a:p>
                      <a:pPr algn="ctr"/>
                      <a:r>
                        <a:rPr kumimoji="1" lang="ja-JP" altLang="en-US" sz="2800" b="1" i="0" u="none" dirty="0" smtClean="0">
                          <a:effectLst/>
                        </a:rPr>
                        <a:t>電子タグ</a:t>
                      </a:r>
                      <a:endParaRPr kumimoji="1" lang="ja-JP" altLang="en-US" sz="2800" b="1" i="0" u="none" dirty="0">
                        <a:effectLst/>
                      </a:endParaRPr>
                    </a:p>
                  </a:txBody>
                  <a:tcPr anchor="ctr"/>
                </a:tc>
                <a:tc hMerge="1">
                  <a:txBody>
                    <a:bodyPr/>
                    <a:lstStyle/>
                    <a:p>
                      <a:pPr algn="ctr"/>
                      <a:endParaRPr kumimoji="1" lang="ja-JP" altLang="en-US" sz="2800" b="1" i="0" u="none" dirty="0">
                        <a:effectLst/>
                      </a:endParaRPr>
                    </a:p>
                  </a:txBody>
                  <a:tcPr anchor="ctr"/>
                </a:tc>
              </a:tr>
              <a:tr h="370840">
                <a:tc>
                  <a:txBody>
                    <a:bodyPr/>
                    <a:lstStyle/>
                    <a:p>
                      <a:pPr algn="ctr"/>
                      <a:endParaRPr kumimoji="1" lang="ja-JP" altLang="en-US" sz="2800" b="1" i="0" u="none" dirty="0">
                        <a:effectLst/>
                      </a:endParaRPr>
                    </a:p>
                  </a:txBody>
                  <a:tcPr anchor="ctr"/>
                </a:tc>
                <a:tc>
                  <a:txBody>
                    <a:bodyPr/>
                    <a:lstStyle/>
                    <a:p>
                      <a:pPr algn="ctr"/>
                      <a:r>
                        <a:rPr kumimoji="1" lang="ja-JP" altLang="en-US" sz="2800" b="0" i="0" u="none" dirty="0" smtClean="0">
                          <a:effectLst/>
                        </a:rPr>
                        <a:t>長さ</a:t>
                      </a:r>
                      <a:endParaRPr kumimoji="1" lang="ja-JP" altLang="en-US" sz="2800" b="0" i="0" u="none" dirty="0">
                        <a:effectLst/>
                      </a:endParaRPr>
                    </a:p>
                  </a:txBody>
                  <a:tcPr anchor="ctr"/>
                </a:tc>
                <a:tc>
                  <a:txBody>
                    <a:bodyPr/>
                    <a:lstStyle/>
                    <a:p>
                      <a:pPr algn="ctr"/>
                      <a:r>
                        <a:rPr kumimoji="1" lang="ja-JP" altLang="en-US" sz="2800" b="0" i="0" u="none" dirty="0" smtClean="0">
                          <a:effectLst/>
                        </a:rPr>
                        <a:t>配列</a:t>
                      </a:r>
                      <a:endParaRPr kumimoji="1" lang="ja-JP" altLang="en-US" sz="2800" b="0" i="0" u="none" dirty="0">
                        <a:effectLst/>
                      </a:endParaRPr>
                    </a:p>
                  </a:txBody>
                  <a:tcPr anchor="ctr"/>
                </a:tc>
              </a:tr>
              <a:tr h="633472">
                <a:tc>
                  <a:txBody>
                    <a:bodyPr/>
                    <a:lstStyle/>
                    <a:p>
                      <a:pPr algn="ctr"/>
                      <a:r>
                        <a:rPr kumimoji="1" lang="ja-JP" altLang="en-US" sz="2800" b="0" u="none" dirty="0" smtClean="0">
                          <a:effectLst/>
                        </a:rPr>
                        <a:t>エージェント</a:t>
                      </a:r>
                      <a:endParaRPr kumimoji="1" lang="ja-JP" altLang="en-US" sz="2800" b="0" i="0" u="none" dirty="0">
                        <a:effectLst/>
                      </a:endParaRPr>
                    </a:p>
                  </a:txBody>
                  <a:tcPr anchor="ctr"/>
                </a:tc>
                <a:tc>
                  <a:txBody>
                    <a:bodyPr/>
                    <a:lstStyle/>
                    <a:p>
                      <a:pPr algn="ctr"/>
                      <a:r>
                        <a:rPr kumimoji="1" lang="en-US" altLang="ja-JP" sz="2800" b="0" i="0" u="none" dirty="0" smtClean="0">
                          <a:effectLst/>
                        </a:rPr>
                        <a:t>20</a:t>
                      </a:r>
                      <a:endParaRPr kumimoji="1" lang="ja-JP" altLang="en-US" sz="2800" b="0" i="0" u="none" dirty="0">
                        <a:effectLst/>
                      </a:endParaRPr>
                    </a:p>
                  </a:txBody>
                  <a:tcPr anchor="ctr"/>
                </a:tc>
                <a:tc>
                  <a:txBody>
                    <a:bodyPr/>
                    <a:lstStyle/>
                    <a:p>
                      <a:pPr algn="ctr"/>
                      <a:r>
                        <a:rPr kumimoji="1" lang="ja-JP" altLang="en-US" sz="2800" b="0" i="0" u="none" dirty="0" smtClean="0">
                          <a:effectLst/>
                        </a:rPr>
                        <a:t>ランダム</a:t>
                      </a:r>
                      <a:endParaRPr kumimoji="1" lang="ja-JP" altLang="en-US" sz="2800" b="0" i="0" u="none" dirty="0">
                        <a:effectLst/>
                      </a:endParaRPr>
                    </a:p>
                  </a:txBody>
                  <a:tcPr anchor="ctr"/>
                </a:tc>
              </a:tr>
              <a:tr h="370840">
                <a:tc rowSpan="2">
                  <a:txBody>
                    <a:bodyPr/>
                    <a:lstStyle/>
                    <a:p>
                      <a:pPr algn="ctr"/>
                      <a:r>
                        <a:rPr kumimoji="1" lang="ja-JP" altLang="en-US" sz="2800" b="0" u="none" dirty="0" smtClean="0">
                          <a:effectLst/>
                        </a:rPr>
                        <a:t>ウイルス</a:t>
                      </a:r>
                      <a:endParaRPr kumimoji="1" lang="ja-JP" altLang="en-US" sz="2800" b="0" i="0" u="none" dirty="0">
                        <a:effectLst/>
                      </a:endParaRPr>
                    </a:p>
                  </a:txBody>
                  <a:tcPr anchor="ctr"/>
                </a:tc>
                <a:tc rowSpan="2">
                  <a:txBody>
                    <a:bodyPr/>
                    <a:lstStyle/>
                    <a:p>
                      <a:pPr algn="ctr"/>
                      <a:r>
                        <a:rPr kumimoji="1" lang="en-US" altLang="ja-JP" sz="2800" b="0" i="0" u="none" dirty="0" smtClean="0">
                          <a:effectLst/>
                        </a:rPr>
                        <a:t>12</a:t>
                      </a:r>
                      <a:endParaRPr kumimoji="1" lang="ja-JP" altLang="en-US" sz="2800" b="0" i="0" u="none" dirty="0">
                        <a:effectLst/>
                      </a:endParaRPr>
                    </a:p>
                  </a:txBody>
                  <a:tcPr anchor="ctr"/>
                </a:tc>
                <a:tc>
                  <a:txBody>
                    <a:bodyPr/>
                    <a:lstStyle/>
                    <a:p>
                      <a:pPr algn="ctr"/>
                      <a:r>
                        <a:rPr kumimoji="1" lang="en-US" altLang="ja-JP" sz="2800" b="1" u="none" dirty="0" smtClean="0">
                          <a:effectLst/>
                        </a:rPr>
                        <a:t>“000000000000”</a:t>
                      </a:r>
                      <a:endParaRPr kumimoji="1" lang="ja-JP" altLang="en-US" sz="2800" b="1" i="0" u="none" dirty="0">
                        <a:effectLst/>
                      </a:endParaRPr>
                    </a:p>
                  </a:txBody>
                  <a:tcPr anchor="ctr"/>
                </a:tc>
              </a:tr>
              <a:tr h="490448">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800" b="1" u="none" dirty="0" smtClean="0">
                          <a:effectLst/>
                        </a:rPr>
                        <a:t>“111111111111”</a:t>
                      </a:r>
                      <a:endParaRPr kumimoji="1" lang="ja-JP" altLang="en-US" sz="2800" b="1" i="0" u="none" dirty="0">
                        <a:effectLst/>
                      </a:endParaRPr>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11</a:t>
            </a:fld>
            <a:endParaRPr kumimoji="1" lang="ja-JP" altLang="en-US"/>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25" y="811213"/>
            <a:ext cx="8997950" cy="5395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12</a:t>
            </a:fld>
            <a:endParaRPr kumimoji="1" lang="ja-JP" altLang="en-US"/>
          </a:p>
        </p:txBody>
      </p:sp>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pic>
        <p:nvPicPr>
          <p:cNvPr id="8" name="図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Tree>
    <p:extLst>
      <p:ext uri="{BB962C8B-B14F-4D97-AF65-F5344CB8AC3E}">
        <p14:creationId xmlns:p14="http://schemas.microsoft.com/office/powerpoint/2010/main" val="233996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2560819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13</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80521982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14</a:t>
            </a:fld>
            <a:endParaRPr kumimoji="1" lang="ja-JP" altLang="en-US"/>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15</a:t>
            </a:fld>
            <a:endParaRPr kumimoji="1" lang="ja-JP" altLang="en-US"/>
          </a:p>
        </p:txBody>
      </p:sp>
      <p:graphicFrame>
        <p:nvGraphicFramePr>
          <p:cNvPr id="4" name="グラフ 3"/>
          <p:cNvGraphicFramePr>
            <a:graphicFrameLocks/>
          </p:cNvGraphicFramePr>
          <p:nvPr>
            <p:extLst>
              <p:ext uri="{D42A27DB-BD31-4B8C-83A1-F6EECF244321}">
                <p14:modId xmlns:p14="http://schemas.microsoft.com/office/powerpoint/2010/main" val="2933293964"/>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6" name="直線矢印コネクタ 5"/>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16</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1914417582"/>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097137"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17</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55518629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128812" y="5226818"/>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smtClean="0"/>
              <a:t>各ウイルスは半周期ずれてグラフが振動している。</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18</a:t>
            </a:fld>
            <a:endParaRPr kumimoji="1" lang="ja-JP" altLang="en-US"/>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916564719"/>
              </p:ext>
            </p:extLst>
          </p:nvPr>
        </p:nvGraphicFramePr>
        <p:xfrm>
          <a:off x="457200" y="2211680"/>
          <a:ext cx="8219256" cy="2729488"/>
        </p:xfrm>
        <a:graphic>
          <a:graphicData uri="http://schemas.openxmlformats.org/drawingml/2006/table">
            <a:tbl>
              <a:tblPr firstRow="1" bandRow="1">
                <a:tableStyleId>{69C7853C-536D-4A76-A0AE-DD22124D55A5}</a:tableStyleId>
              </a:tblPr>
              <a:tblGrid>
                <a:gridCol w="2026568"/>
                <a:gridCol w="1264444"/>
                <a:gridCol w="4928244"/>
              </a:tblGrid>
              <a:tr h="370840">
                <a:tc>
                  <a:txBody>
                    <a:bodyPr/>
                    <a:lstStyle/>
                    <a:p>
                      <a:pPr algn="ctr"/>
                      <a:endParaRPr kumimoji="1" lang="ja-JP" altLang="en-US" sz="2800" b="1" dirty="0"/>
                    </a:p>
                  </a:txBody>
                  <a:tcPr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dirty="0" smtClean="0"/>
                        <a:t>電子タグ</a:t>
                      </a:r>
                    </a:p>
                  </a:txBody>
                  <a:tcPr anchor="ctr"/>
                </a:tc>
                <a:tc hMerge="1">
                  <a:txBody>
                    <a:bodyPr/>
                    <a:lstStyle/>
                    <a:p>
                      <a:pPr algn="ctr"/>
                      <a:endParaRPr kumimoji="1" lang="ja-JP" altLang="en-US" sz="2800" b="1" dirty="0"/>
                    </a:p>
                  </a:txBody>
                  <a:tcPr anchor="ctr"/>
                </a:tc>
              </a:tr>
              <a:tr h="370840">
                <a:tc>
                  <a:txBody>
                    <a:bodyPr/>
                    <a:lstStyle/>
                    <a:p>
                      <a:pPr algn="ctr"/>
                      <a:endParaRPr kumimoji="1" lang="ja-JP" altLang="en-US" sz="2800" b="1" dirty="0"/>
                    </a:p>
                  </a:txBody>
                  <a:tcPr anchor="ctr"/>
                </a:tc>
                <a:tc>
                  <a:txBody>
                    <a:bodyPr/>
                    <a:lstStyle/>
                    <a:p>
                      <a:pPr algn="ctr"/>
                      <a:r>
                        <a:rPr kumimoji="1" lang="ja-JP" altLang="en-US" sz="2800" b="0" dirty="0" smtClean="0"/>
                        <a:t>長さ</a:t>
                      </a:r>
                      <a:endParaRPr kumimoji="1" lang="ja-JP" altLang="en-US" sz="2800" b="0" dirty="0"/>
                    </a:p>
                  </a:txBody>
                  <a:tcPr anchor="ctr"/>
                </a:tc>
                <a:tc>
                  <a:txBody>
                    <a:bodyPr/>
                    <a:lstStyle/>
                    <a:p>
                      <a:pPr algn="ctr"/>
                      <a:r>
                        <a:rPr kumimoji="1" lang="ja-JP" altLang="en-US" sz="2800" b="0" dirty="0" smtClean="0"/>
                        <a:t>配列</a:t>
                      </a:r>
                      <a:endParaRPr kumimoji="1" lang="ja-JP" altLang="en-US" sz="2800" b="0" dirty="0"/>
                    </a:p>
                  </a:txBody>
                  <a:tcPr anchor="ctr"/>
                </a:tc>
              </a:tr>
              <a:tr h="613048">
                <a:tc>
                  <a:txBody>
                    <a:bodyPr/>
                    <a:lstStyle/>
                    <a:p>
                      <a:pPr algn="ctr"/>
                      <a:r>
                        <a:rPr kumimoji="1" lang="ja-JP" altLang="en-US" sz="2800" b="0" dirty="0" smtClean="0"/>
                        <a:t>エージェント</a:t>
                      </a:r>
                      <a:endParaRPr kumimoji="1" lang="ja-JP" altLang="en-US" sz="2800" b="0" dirty="0"/>
                    </a:p>
                  </a:txBody>
                  <a:tcPr anchor="ctr"/>
                </a:tc>
                <a:tc>
                  <a:txBody>
                    <a:bodyPr/>
                    <a:lstStyle/>
                    <a:p>
                      <a:pPr algn="ctr"/>
                      <a:r>
                        <a:rPr kumimoji="1" lang="en-US" altLang="ja-JP" sz="2800" b="0" dirty="0" smtClean="0"/>
                        <a:t>20</a:t>
                      </a:r>
                      <a:endParaRPr kumimoji="1" lang="ja-JP" altLang="en-US" sz="2800" b="0" dirty="0"/>
                    </a:p>
                  </a:txBody>
                  <a:tcPr anchor="ctr"/>
                </a:tc>
                <a:tc>
                  <a:txBody>
                    <a:bodyPr/>
                    <a:lstStyle/>
                    <a:p>
                      <a:pPr algn="ctr"/>
                      <a:r>
                        <a:rPr kumimoji="1" lang="ja-JP" altLang="en-US" sz="2800" b="0" dirty="0" smtClean="0"/>
                        <a:t>ランダム</a:t>
                      </a:r>
                      <a:endParaRPr kumimoji="1" lang="ja-JP" altLang="en-US" sz="2800" b="0" dirty="0"/>
                    </a:p>
                  </a:txBody>
                  <a:tcPr anchor="ctr"/>
                </a:tc>
              </a:tr>
              <a:tr h="370840">
                <a:tc rowSpan="2">
                  <a:txBody>
                    <a:bodyPr/>
                    <a:lstStyle/>
                    <a:p>
                      <a:pPr algn="ctr"/>
                      <a:r>
                        <a:rPr kumimoji="1" lang="ja-JP" altLang="en-US" sz="2800" b="0" dirty="0" smtClean="0"/>
                        <a:t>ウイルス</a:t>
                      </a:r>
                      <a:endParaRPr kumimoji="1" lang="ja-JP" altLang="en-US" sz="2800" b="0" dirty="0"/>
                    </a:p>
                  </a:txBody>
                  <a:tcPr anchor="ctr"/>
                </a:tc>
                <a:tc rowSpan="2">
                  <a:txBody>
                    <a:bodyPr/>
                    <a:lstStyle/>
                    <a:p>
                      <a:pPr algn="ctr"/>
                      <a:r>
                        <a:rPr kumimoji="1" lang="en-US" altLang="ja-JP" sz="2800" b="0" dirty="0" smtClean="0"/>
                        <a:t>12</a:t>
                      </a:r>
                      <a:endParaRPr kumimoji="1" lang="ja-JP" altLang="en-US" sz="2800" b="0" dirty="0"/>
                    </a:p>
                  </a:txBody>
                  <a:tcPr anchor="ctr"/>
                </a:tc>
                <a:tc>
                  <a:txBody>
                    <a:bodyPr/>
                    <a:lstStyle/>
                    <a:p>
                      <a:pPr algn="ctr"/>
                      <a:r>
                        <a:rPr kumimoji="1" lang="en-US" altLang="ja-JP" sz="2800" b="1" dirty="0" smtClean="0"/>
                        <a:t>“000000000000”</a:t>
                      </a:r>
                      <a:endParaRPr kumimoji="1" lang="ja-JP" altLang="en-US" sz="2800" b="1" dirty="0"/>
                    </a:p>
                  </a:txBody>
                  <a:tcPr anchor="ctr"/>
                </a:tc>
              </a:tr>
              <a:tr h="561960">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800" b="1" dirty="0" smtClean="0"/>
                        <a:t>“</a:t>
                      </a:r>
                      <a:r>
                        <a:rPr kumimoji="1" lang="en-US" altLang="ja-JP" sz="2800" b="1" dirty="0" smtClean="0">
                          <a:solidFill>
                            <a:srgbClr val="FF0000"/>
                          </a:solidFill>
                        </a:rPr>
                        <a:t>0000</a:t>
                      </a:r>
                      <a:r>
                        <a:rPr kumimoji="1" lang="en-US" altLang="ja-JP" sz="2800" b="1" dirty="0" smtClean="0"/>
                        <a:t>11111111”</a:t>
                      </a:r>
                      <a:endParaRPr kumimoji="1" lang="ja-JP" altLang="en-US" sz="2800" b="1"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19</a:t>
            </a:fld>
            <a:endParaRPr kumimoji="1" lang="ja-JP" altLang="en-US"/>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a:t>
            </a:fld>
            <a:endParaRPr kumimoji="1" lang="ja-JP" altLang="en-US"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48001208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20</a:t>
            </a:fld>
            <a:endParaRPr kumimoji="1" lang="ja-JP" altLang="en-US"/>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3766271784"/>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21</a:t>
            </a:fld>
            <a:endParaRPr kumimoji="1" lang="ja-JP" altLang="en-US"/>
          </a:p>
        </p:txBody>
      </p:sp>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ウイルスの先頭と末尾がオーバーラップしている場合は、全エージェントが両方のウイルスに対する免疫を獲得</a:t>
            </a:r>
            <a:r>
              <a:rPr lang="ja-JP" altLang="en-US" dirty="0"/>
              <a:t>する</a:t>
            </a:r>
            <a:r>
              <a:rPr lang="ja-JP" altLang="en-US" dirty="0" smtClean="0"/>
              <a:t>。</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22</a:t>
            </a:fld>
            <a:endParaRPr kumimoji="1" lang="ja-JP" altLang="en-US"/>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各ウイルスの電子タグの頭としっぽの構造によって感染者数の振動が起きたり</a:t>
            </a:r>
            <a:r>
              <a:rPr lang="en-US" altLang="ja-JP" dirty="0" smtClean="0"/>
              <a:t>die 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23</a:t>
            </a:fld>
            <a:endParaRPr kumimoji="1" lang="ja-JP" altLang="en-US"/>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solidFill>
                  <a:srgbClr val="FF0000"/>
                </a:solidFill>
              </a:rPr>
              <a:t>ご清聴ありがとうございました</a:t>
            </a:r>
            <a:endParaRPr kumimoji="1" lang="ja-JP" altLang="en-US" dirty="0">
              <a:solidFill>
                <a:srgbClr val="FF0000"/>
              </a:solidFill>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fontScale="90000"/>
          </a:bodyPr>
          <a:lstStyle/>
          <a:p>
            <a:r>
              <a:rPr kumimoji="1" lang="en-US" altLang="ja-JP" dirty="0" smtClean="0"/>
              <a:t>Deterministic Model vs Stochastic Model</a:t>
            </a:r>
            <a:endParaRPr kumimoji="1" lang="ja-JP" altLang="en-US" dirty="0"/>
          </a:p>
        </p:txBody>
      </p:sp>
      <p:sp>
        <p:nvSpPr>
          <p:cNvPr id="4" name="コンテンツ プレースホルダー 3"/>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25</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169517094"/>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11" name="直線矢印コネクタ 10"/>
          <p:cNvCxnSpPr/>
          <p:nvPr/>
        </p:nvCxnSpPr>
        <p:spPr>
          <a:xfrm flipV="1">
            <a:off x="1213198" y="1196752"/>
            <a:ext cx="0" cy="396044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157192"/>
            <a:ext cx="784887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Tree>
    <p:extLst>
      <p:ext uri="{BB962C8B-B14F-4D97-AF65-F5344CB8AC3E}">
        <p14:creationId xmlns:p14="http://schemas.microsoft.com/office/powerpoint/2010/main" val="160924258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400116612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4" name="直線矢印コネクタ 3"/>
          <p:cNvCxnSpPr/>
          <p:nvPr/>
        </p:nvCxnSpPr>
        <p:spPr>
          <a:xfrm flipV="1">
            <a:off x="1187624" y="1700808"/>
            <a:ext cx="0" cy="3456384"/>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8" name="直線矢印コネクタ 7"/>
          <p:cNvCxnSpPr/>
          <p:nvPr/>
        </p:nvCxnSpPr>
        <p:spPr>
          <a:xfrm>
            <a:off x="1187624" y="5157192"/>
            <a:ext cx="7848872"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5938" y="692696"/>
            <a:ext cx="310048" cy="720000"/>
          </a:xfrm>
          <a:prstGeom prst="rect">
            <a:avLst/>
          </a:prstGeom>
        </p:spPr>
      </p:pic>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pic>
        <p:nvPicPr>
          <p:cNvPr id="7" name="図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Tree>
    <p:extLst>
      <p:ext uri="{BB962C8B-B14F-4D97-AF65-F5344CB8AC3E}">
        <p14:creationId xmlns:p14="http://schemas.microsoft.com/office/powerpoint/2010/main" val="30771859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54321898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331640" y="5157192"/>
            <a:ext cx="7632848"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692776"/>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spTree>
    <p:extLst>
      <p:ext uri="{BB962C8B-B14F-4D97-AF65-F5344CB8AC3E}">
        <p14:creationId xmlns:p14="http://schemas.microsoft.com/office/powerpoint/2010/main" val="165460498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a:t>
            </a:fld>
            <a:endParaRPr kumimoji="1" lang="ja-JP" altLang="en-US"/>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spTree>
    <p:extLst>
      <p:ext uri="{BB962C8B-B14F-4D97-AF65-F5344CB8AC3E}">
        <p14:creationId xmlns:p14="http://schemas.microsoft.com/office/powerpoint/2010/main" val="385986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31</a:t>
            </a:fld>
            <a:endParaRPr kumimoji="1" lang="ja-JP" altLang="en-US" dirty="0"/>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33</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34</a:t>
            </a:fld>
            <a:endParaRPr kumimoji="1" lang="ja-JP" altLang="en-US"/>
          </a:p>
        </p:txBody>
      </p:sp>
    </p:spTree>
    <p:extLst>
      <p:ext uri="{BB962C8B-B14F-4D97-AF65-F5344CB8AC3E}">
        <p14:creationId xmlns:p14="http://schemas.microsoft.com/office/powerpoint/2010/main" val="492649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35</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a:t>
            </a:fld>
            <a:endParaRPr kumimoji="1" lang="ja-JP" altLang="en-US"/>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5153" y="1600200"/>
            <a:ext cx="5653694" cy="4525963"/>
          </a:xfr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1242896654"/>
              </p:ext>
            </p:extLst>
          </p:nvPr>
        </p:nvGraphicFramePr>
        <p:xfrm>
          <a:off x="457200" y="1690464"/>
          <a:ext cx="8229600" cy="4114800"/>
        </p:xfrm>
        <a:graphic>
          <a:graphicData uri="http://schemas.openxmlformats.org/drawingml/2006/table">
            <a:tbl>
              <a:tblPr firstRow="1" bandRow="1">
                <a:tableStyleId>{69C7853C-536D-4A76-A0AE-DD22124D55A5}</a:tableStyleId>
              </a:tblPr>
              <a:tblGrid>
                <a:gridCol w="1306488"/>
                <a:gridCol w="6923112"/>
              </a:tblGrid>
              <a:tr h="370840">
                <a:tc>
                  <a:txBody>
                    <a:bodyPr/>
                    <a:lstStyle/>
                    <a:p>
                      <a:pPr algn="ctr"/>
                      <a:endParaRPr kumimoji="1" lang="ja-JP" altLang="en-US" sz="2800" dirty="0"/>
                    </a:p>
                  </a:txBody>
                  <a:tcPr anchor="ctr"/>
                </a:tc>
                <a:tc>
                  <a:txBody>
                    <a:bodyPr/>
                    <a:lstStyle/>
                    <a:p>
                      <a:pPr algn="ctr"/>
                      <a:r>
                        <a:rPr kumimoji="1" lang="en-US" altLang="ja-JP" sz="2800" dirty="0" smtClean="0"/>
                        <a:t>ABEM</a:t>
                      </a:r>
                      <a:endParaRPr kumimoji="1" lang="ja-JP" altLang="en-US" sz="2800" dirty="0"/>
                    </a:p>
                  </a:txBody>
                  <a:tcPr anchor="ctr"/>
                </a:tc>
              </a:tr>
              <a:tr h="370840">
                <a:tc>
                  <a:txBody>
                    <a:bodyPr/>
                    <a:lstStyle/>
                    <a:p>
                      <a:pPr algn="ctr"/>
                      <a:r>
                        <a:rPr kumimoji="1" lang="ja-JP" altLang="en-US" sz="2800" dirty="0" smtClean="0"/>
                        <a:t>長所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800" dirty="0" smtClean="0"/>
                        <a:t>各エージェントの個体レベルで起きる生体反応（抗原抗体反応、免疫の喪失現象）が与える疫学的効果を表現することができる。</a:t>
                      </a:r>
                      <a:endParaRPr lang="en-US" altLang="ja-JP" sz="2800" dirty="0" smtClean="0"/>
                    </a:p>
                    <a:p>
                      <a:pPr algn="l"/>
                      <a:endParaRPr kumimoji="1" lang="ja-JP" altLang="en-US" sz="2800" dirty="0"/>
                    </a:p>
                  </a:txBody>
                  <a:tcPr anchor="ctr"/>
                </a:tc>
              </a:tr>
              <a:tr h="370840">
                <a:tc>
                  <a:txBody>
                    <a:bodyPr/>
                    <a:lstStyle/>
                    <a:p>
                      <a:pPr algn="ctr"/>
                      <a:r>
                        <a:rPr kumimoji="1" lang="ja-JP" altLang="en-US" sz="2800" dirty="0" smtClean="0"/>
                        <a:t>短所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800" dirty="0" smtClean="0"/>
                        <a:t>Stochastic</a:t>
                      </a:r>
                      <a:r>
                        <a:rPr lang="ja-JP" altLang="en-US" sz="2800" dirty="0" smtClean="0"/>
                        <a:t> </a:t>
                      </a:r>
                      <a:r>
                        <a:rPr lang="en-US" altLang="ja-JP" sz="2800" dirty="0" smtClean="0"/>
                        <a:t>Model</a:t>
                      </a:r>
                      <a:r>
                        <a:rPr lang="ja-JP" altLang="en-US" sz="2800" dirty="0" smtClean="0"/>
                        <a:t>　であるため、シミュレーションごとに結果が変化し、定性的な結果を得ることが難しい。</a:t>
                      </a:r>
                      <a:endParaRPr lang="en-US" altLang="ja-JP" sz="2800" dirty="0" smtClean="0"/>
                    </a:p>
                    <a:p>
                      <a:pPr algn="l"/>
                      <a:endParaRPr kumimoji="1" lang="ja-JP" altLang="en-US" sz="2800" dirty="0"/>
                    </a:p>
                  </a:txBody>
                  <a:tcPr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5</a:t>
            </a:fld>
            <a:endParaRPr kumimoji="1" lang="ja-JP" altLang="en-US"/>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6</a:t>
            </a:fld>
            <a:endParaRPr kumimoji="1" lang="ja-JP" altLang="en-US"/>
          </a:p>
        </p:txBody>
      </p:sp>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628800"/>
            <a:ext cx="9613576" cy="4806788"/>
          </a:xfrm>
          <a:prstGeom prst="rect">
            <a:avLst/>
          </a:prstGeom>
        </p:spPr>
      </p:pic>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7</a:t>
            </a:fld>
            <a:endParaRPr kumimoji="1" lang="ja-JP" altLang="en-US"/>
          </a:p>
        </p:txBody>
      </p:sp>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mtClean="0"/>
              <a:t>8</a:t>
            </a:fld>
            <a:endParaRPr kumimoji="1" lang="ja-JP" altLang="en-US"/>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decel="10000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1+#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anim calcmode="lin" valueType="num">
                                      <p:cBhvr>
                                        <p:cTn id="28" dur="500" fill="hold"/>
                                        <p:tgtEl>
                                          <p:spTgt spid="9"/>
                                        </p:tgtEl>
                                        <p:attrNameLst>
                                          <p:attrName>ppt_x</p:attrName>
                                        </p:attrNameLst>
                                      </p:cBhvr>
                                      <p:tavLst>
                                        <p:tav tm="0">
                                          <p:val>
                                            <p:strVal val="#ppt_x"/>
                                          </p:val>
                                        </p:tav>
                                        <p:tav tm="100000">
                                          <p:val>
                                            <p:strVal val="#ppt_x"/>
                                          </p:val>
                                        </p:tav>
                                      </p:tavLst>
                                    </p:anim>
                                    <p:anim calcmode="lin" valueType="num">
                                      <p:cBhvr>
                                        <p:cTn id="29"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822950500"/>
              </p:ext>
            </p:extLst>
          </p:nvPr>
        </p:nvGraphicFramePr>
        <p:xfrm>
          <a:off x="479630" y="3573016"/>
          <a:ext cx="8184740" cy="2072640"/>
        </p:xfrm>
        <a:graphic>
          <a:graphicData uri="http://schemas.openxmlformats.org/drawingml/2006/table">
            <a:tbl>
              <a:tblPr firstRow="1" bandRow="1">
                <a:tableStyleId>{69C7853C-536D-4A76-A0AE-DD22124D55A5}</a:tableStyleId>
              </a:tblPr>
              <a:tblGrid>
                <a:gridCol w="5808476"/>
                <a:gridCol w="2376264"/>
              </a:tblGrid>
              <a:tr h="370840">
                <a:tc>
                  <a:txBody>
                    <a:bodyPr/>
                    <a:lstStyle/>
                    <a:p>
                      <a:pPr algn="ctr"/>
                      <a:r>
                        <a:rPr kumimoji="1" lang="ja-JP" altLang="en-US" sz="2800" dirty="0" smtClean="0"/>
                        <a:t>項目</a:t>
                      </a:r>
                      <a:endParaRPr kumimoji="1" lang="ja-JP" altLang="en-US" sz="2800" b="1" dirty="0"/>
                    </a:p>
                  </a:txBody>
                  <a:tcPr anchor="ctr"/>
                </a:tc>
                <a:tc>
                  <a:txBody>
                    <a:bodyPr/>
                    <a:lstStyle/>
                    <a:p>
                      <a:pPr algn="ctr"/>
                      <a:r>
                        <a:rPr kumimoji="1" lang="ja-JP" altLang="en-US" sz="2800" dirty="0" smtClean="0"/>
                        <a:t>値</a:t>
                      </a:r>
                      <a:endParaRPr kumimoji="1" lang="ja-JP" altLang="en-US" sz="2800" b="1" dirty="0"/>
                    </a:p>
                  </a:txBody>
                  <a:tcPr anchor="ctr"/>
                </a:tc>
              </a:tr>
              <a:tr h="370840">
                <a:tc>
                  <a:txBody>
                    <a:bodyPr/>
                    <a:lstStyle/>
                    <a:p>
                      <a:pPr algn="ctr"/>
                      <a:r>
                        <a:rPr kumimoji="1" lang="ja-JP" altLang="en-US" sz="2800" dirty="0" smtClean="0"/>
                        <a:t>ウイルス</a:t>
                      </a:r>
                      <a:r>
                        <a:rPr kumimoji="1" lang="en-US" altLang="ja-JP" sz="2800" dirty="0" smtClean="0"/>
                        <a:t>1</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dirty="0" smtClean="0"/>
                        <a:t>ウイルス</a:t>
                      </a:r>
                      <a:r>
                        <a:rPr kumimoji="1" lang="en-US" altLang="ja-JP" sz="2800" dirty="0" smtClean="0"/>
                        <a:t>2</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b="0" dirty="0" smtClean="0"/>
                        <a:t>未感染の個体</a:t>
                      </a:r>
                      <a:endParaRPr kumimoji="1" lang="ja-JP" altLang="en-US" sz="2800" b="0" dirty="0"/>
                    </a:p>
                  </a:txBody>
                  <a:tcPr anchor="ctr"/>
                </a:tc>
                <a:tc>
                  <a:txBody>
                    <a:bodyPr/>
                    <a:lstStyle/>
                    <a:p>
                      <a:pPr algn="ctr"/>
                      <a:r>
                        <a:rPr kumimoji="1" lang="en-US" altLang="ja-JP" sz="2800" b="0" dirty="0" smtClean="0"/>
                        <a:t>980</a:t>
                      </a:r>
                      <a:endParaRPr kumimoji="1" lang="ja-JP" altLang="en-US" sz="2800" b="0" dirty="0"/>
                    </a:p>
                  </a:txBody>
                  <a:tcPr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573224186"/>
              </p:ext>
            </p:extLst>
          </p:nvPr>
        </p:nvGraphicFramePr>
        <p:xfrm>
          <a:off x="467544" y="1556792"/>
          <a:ext cx="8208912" cy="1554480"/>
        </p:xfrm>
        <a:graphic>
          <a:graphicData uri="http://schemas.openxmlformats.org/drawingml/2006/table">
            <a:tbl>
              <a:tblPr firstRow="1" bandRow="1">
                <a:tableStyleId>{69C7853C-536D-4A76-A0AE-DD22124D55A5}</a:tableStyleId>
              </a:tblPr>
              <a:tblGrid>
                <a:gridCol w="2592288"/>
                <a:gridCol w="2880320"/>
                <a:gridCol w="2736304"/>
              </a:tblGrid>
              <a:tr h="370840">
                <a:tc>
                  <a:txBody>
                    <a:bodyPr/>
                    <a:lstStyle/>
                    <a:p>
                      <a:pPr algn="ctr"/>
                      <a:r>
                        <a:rPr kumimoji="1" lang="ja-JP" altLang="en-US" sz="2800" dirty="0" smtClean="0"/>
                        <a:t>名称</a:t>
                      </a:r>
                      <a:endParaRPr kumimoji="1" lang="ja-JP" altLang="en-US" sz="2800" dirty="0"/>
                    </a:p>
                  </a:txBody>
                  <a:tcPr anchor="ctr"/>
                </a:tc>
                <a:tc>
                  <a:txBody>
                    <a:bodyPr/>
                    <a:lstStyle/>
                    <a:p>
                      <a:pPr algn="ctr"/>
                      <a:r>
                        <a:rPr kumimoji="1" lang="ja-JP" altLang="en-US" sz="2800" dirty="0" smtClean="0"/>
                        <a:t>電子タグの長さ</a:t>
                      </a:r>
                      <a:endParaRPr kumimoji="1" lang="ja-JP" altLang="en-US" sz="2800" dirty="0"/>
                    </a:p>
                  </a:txBody>
                  <a:tcPr anchor="ctr"/>
                </a:tc>
                <a:tc>
                  <a:txBody>
                    <a:bodyPr/>
                    <a:lstStyle/>
                    <a:p>
                      <a:pPr algn="ctr"/>
                      <a:endParaRPr kumimoji="1" lang="ja-JP" altLang="en-US" sz="2800" dirty="0"/>
                    </a:p>
                  </a:txBody>
                  <a:tcPr anchor="ctr"/>
                </a:tc>
              </a:tr>
              <a:tr h="370840">
                <a:tc>
                  <a:txBody>
                    <a:bodyPr/>
                    <a:lstStyle/>
                    <a:p>
                      <a:pPr algn="ctr"/>
                      <a:r>
                        <a:rPr kumimoji="1" lang="ja-JP" altLang="en-US" sz="2800" dirty="0" smtClean="0"/>
                        <a:t>エージェント</a:t>
                      </a:r>
                      <a:endParaRPr kumimoji="1" lang="ja-JP" altLang="en-US" sz="2800" dirty="0"/>
                    </a:p>
                  </a:txBody>
                  <a:tcPr anchor="ctr"/>
                </a:tc>
                <a:tc>
                  <a:txBody>
                    <a:bodyPr/>
                    <a:lstStyle/>
                    <a:p>
                      <a:pPr algn="ctr"/>
                      <a:r>
                        <a:rPr kumimoji="1" lang="en-US" altLang="ja-JP" sz="2800" dirty="0" smtClean="0"/>
                        <a:t>20</a:t>
                      </a:r>
                      <a:endParaRPr kumimoji="1" lang="ja-JP" altLang="en-US" sz="2800" dirty="0"/>
                    </a:p>
                  </a:txBody>
                  <a:tcPr anchor="ctr"/>
                </a:tc>
                <a:tc>
                  <a:txBody>
                    <a:bodyPr/>
                    <a:lstStyle/>
                    <a:p>
                      <a:pPr algn="ctr"/>
                      <a:r>
                        <a:rPr kumimoji="1" lang="en-US" altLang="ja-JP" sz="2800" dirty="0" smtClean="0"/>
                        <a:t>1000</a:t>
                      </a:r>
                      <a:r>
                        <a:rPr kumimoji="1" lang="ja-JP" altLang="en-US" sz="2800" dirty="0" smtClean="0"/>
                        <a:t>個体</a:t>
                      </a:r>
                      <a:endParaRPr kumimoji="1" lang="ja-JP" altLang="en-US" sz="2800" dirty="0"/>
                    </a:p>
                  </a:txBody>
                  <a:tcPr anchor="ctr"/>
                </a:tc>
              </a:tr>
              <a:tr h="370840">
                <a:tc>
                  <a:txBody>
                    <a:bodyPr/>
                    <a:lstStyle/>
                    <a:p>
                      <a:pPr algn="ctr"/>
                      <a:r>
                        <a:rPr kumimoji="1" lang="ja-JP" altLang="en-US" sz="2800" dirty="0" smtClean="0"/>
                        <a:t>ウイルス</a:t>
                      </a:r>
                      <a:endParaRPr kumimoji="1" lang="ja-JP" altLang="en-US" sz="2800" dirty="0"/>
                    </a:p>
                  </a:txBody>
                  <a:tcPr anchor="ctr"/>
                </a:tc>
                <a:tc>
                  <a:txBody>
                    <a:bodyPr/>
                    <a:lstStyle/>
                    <a:p>
                      <a:pPr algn="ctr"/>
                      <a:r>
                        <a:rPr kumimoji="1" lang="en-US" altLang="ja-JP" sz="2800" dirty="0" smtClean="0"/>
                        <a:t>12</a:t>
                      </a:r>
                      <a:endParaRPr kumimoji="1" lang="ja-JP" altLang="en-US" sz="2800" dirty="0"/>
                    </a:p>
                  </a:txBody>
                  <a:tcPr anchor="ctr"/>
                </a:tc>
                <a:tc>
                  <a:txBody>
                    <a:bodyPr/>
                    <a:lstStyle/>
                    <a:p>
                      <a:pPr algn="ctr"/>
                      <a:r>
                        <a:rPr kumimoji="1" lang="en-US" altLang="ja-JP" sz="2800" dirty="0" smtClean="0"/>
                        <a:t>2</a:t>
                      </a:r>
                      <a:r>
                        <a:rPr kumimoji="1" lang="ja-JP" altLang="en-US" sz="2800" dirty="0" smtClean="0"/>
                        <a:t>種類</a:t>
                      </a:r>
                      <a:endParaRPr kumimoji="1" lang="ja-JP" altLang="en-US" sz="2800" dirty="0"/>
                    </a:p>
                  </a:txBody>
                  <a:tcPr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9</a:t>
            </a:fld>
            <a:endParaRPr kumimoji="1" lang="ja-JP" altLang="en-US"/>
          </a:p>
        </p:txBody>
      </p:sp>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5066</TotalTime>
  <Words>2053</Words>
  <Application>Microsoft Office PowerPoint</Application>
  <PresentationFormat>画面に合わせる (4:3)</PresentationFormat>
  <Paragraphs>373</Paragraphs>
  <Slides>53</Slides>
  <Notes>35</Notes>
  <HiddenSlides>11</HiddenSlides>
  <MMClips>0</MMClips>
  <ScaleCrop>false</ScaleCrop>
  <HeadingPairs>
    <vt:vector size="4" baseType="variant">
      <vt:variant>
        <vt:lpstr>テーマ</vt:lpstr>
      </vt:variant>
      <vt:variant>
        <vt:i4>1</vt:i4>
      </vt:variant>
      <vt:variant>
        <vt:lpstr>スライド タイトル</vt:lpstr>
      </vt:variant>
      <vt:variant>
        <vt:i4>53</vt:i4>
      </vt:variant>
    </vt:vector>
  </HeadingPairs>
  <TitlesOfParts>
    <vt:vector size="54"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Deterministic Model vs Stochastic Model</vt:lpstr>
      <vt:lpstr>免疫獲得、感染のプロセス</vt:lpstr>
      <vt:lpstr>PowerPoint プレゼンテーション</vt:lpstr>
      <vt:lpstr>PowerPoint プレゼンテーション</vt:lpstr>
      <vt:lpstr>PowerPoint プレゼンテーション</vt:lpstr>
      <vt:lpstr>抗原抗体反応</vt:lpstr>
      <vt:lpstr>アルゴリズム</vt:lpstr>
      <vt:lpstr>PowerPoint プレゼンテーション</vt:lpstr>
      <vt:lpstr>Agent Based Epidemic Model</vt:lpstr>
      <vt:lpstr>先行研究紹介</vt:lpstr>
      <vt:lpstr>数理伝染病学とは何か</vt:lpstr>
      <vt:lpstr>今後の研究</vt:lpstr>
      <vt:lpstr>塩基配列</vt:lpstr>
      <vt:lpstr>抗原決定器（エピトープ）</vt:lpstr>
      <vt:lpstr>自然免疫と獲得免疫</vt:lpstr>
      <vt:lpstr>免疫の喪失</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パラメータ集合の分類</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264</cp:revision>
  <cp:lastPrinted>2013-12-28T01:55:06Z</cp:lastPrinted>
  <dcterms:created xsi:type="dcterms:W3CDTF">2013-12-17T00:35:00Z</dcterms:created>
  <dcterms:modified xsi:type="dcterms:W3CDTF">2014-02-13T03:06:54Z</dcterms:modified>
</cp:coreProperties>
</file>

<file path=docProps/thumbnail.jpeg>
</file>